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569" r:id="rId5"/>
    <p:sldId id="570" r:id="rId6"/>
    <p:sldId id="572" r:id="rId7"/>
    <p:sldId id="574" r:id="rId8"/>
    <p:sldId id="575" r:id="rId9"/>
    <p:sldId id="573" r:id="rId10"/>
    <p:sldId id="568" r:id="rId11"/>
    <p:sldId id="553" r:id="rId12"/>
    <p:sldId id="597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4" r:id="rId21"/>
    <p:sldId id="593" r:id="rId22"/>
    <p:sldId id="595" r:id="rId23"/>
    <p:sldId id="585" r:id="rId24"/>
  </p:sldIdLst>
  <p:sldSz cx="11887200" cy="6858000"/>
  <p:notesSz cx="7010400" cy="92964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FF"/>
    <a:srgbClr val="FF9B9B"/>
    <a:srgbClr val="B1A0C7"/>
    <a:srgbClr val="C42221"/>
    <a:srgbClr val="8CB4E2"/>
    <a:srgbClr val="00FA71"/>
    <a:srgbClr val="BDFFDB"/>
    <a:srgbClr val="D8A69C"/>
    <a:srgbClr val="BA604E"/>
    <a:srgbClr val="C22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3" autoAdjust="0"/>
    <p:restoredTop sz="66779" autoAdjust="0"/>
  </p:normalViewPr>
  <p:slideViewPr>
    <p:cSldViewPr>
      <p:cViewPr varScale="1">
        <p:scale>
          <a:sx n="85" d="100"/>
          <a:sy n="85" d="100"/>
        </p:scale>
        <p:origin x="2712" y="168"/>
      </p:cViewPr>
      <p:guideLst>
        <p:guide orient="horz" pos="2160"/>
        <p:guide pos="3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2736" y="6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38475" cy="464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2"/>
            <a:ext cx="3038475" cy="464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9D241-60D3-432E-9F51-3BDB6012D3C4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696913"/>
            <a:ext cx="60420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5299"/>
            <a:ext cx="5607050" cy="41836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829375"/>
            <a:ext cx="3038475" cy="465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41" y="8829375"/>
            <a:ext cx="3038475" cy="465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1F171-F75A-4D2E-90E3-E0BA0AA9A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4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jvm-ecosystem-report-2018-platform-applica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piece of code which takes email id and fetch the profile details from my db. Now , we are creating a target mobile app which enables login platform for all the existing  guests </a:t>
            </a:r>
          </a:p>
          <a:p>
            <a:r>
              <a:rPr lang="en-US" dirty="0"/>
              <a:t> at </a:t>
            </a:r>
            <a:r>
              <a:rPr lang="en-US" dirty="0" err="1"/>
              <a:t>target.com</a:t>
            </a:r>
            <a:r>
              <a:rPr lang="en-US" dirty="0"/>
              <a:t> using the app and fetch their profile details post successful login.</a:t>
            </a:r>
          </a:p>
          <a:p>
            <a:r>
              <a:rPr lang="en-US" dirty="0"/>
              <a:t>So now landing page has to integrate my piece of code with UI to get the profile details from DB , to do so I’ll expose an API that app can integrate.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9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0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8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66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8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9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22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80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SOAP -&gt; Legacy , you have deal with xml parser and to read the nodes that is adds complexity to consumers . </a:t>
            </a:r>
          </a:p>
          <a:p>
            <a:r>
              <a:rPr lang="en-US" dirty="0"/>
              <a:t>REST -&gt; Modern and Flexibility &gt;&gt; it supports JOSN that I light weight and easy parsing while reading the response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0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v1/employee — a list of employee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v1/employee/1 — employee with an ID of 1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v1/employee/1/organizations — the organizations that user belongs to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alternative would be using a query string for filtering: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v1/employee returns a list of all users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v1/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employee?organisation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=123 returns a list of users that are associated with that organisation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48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: /{Path Variable}, ?Request Param, Header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5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1F171-F75A-4D2E-90E3-E0BA0AA9A0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5063" y="530225"/>
            <a:ext cx="4587875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1B7DF-BABD-4DD2-9304-2D223D40646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1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5063" y="530225"/>
            <a:ext cx="4587875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makes programming Java quicker, easier, and safer for everybody. Spring’s focus on speed, simplicity, and productivity has made it the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world's most popular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1B7DF-BABD-4DD2-9304-2D223D40646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130428"/>
            <a:ext cx="1010412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3886200"/>
            <a:ext cx="832104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C079E-524C-4765-A28E-282EC10281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9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F53CE-8191-4117-8296-D36A44BD4F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4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274641"/>
            <a:ext cx="267462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74641"/>
            <a:ext cx="782574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8C538-D832-4D63-ABE2-DA7770498A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8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9661" y="1292913"/>
            <a:ext cx="10969816" cy="50956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rtlCol="0">
            <a:normAutofit/>
          </a:bodyPr>
          <a:lstStyle>
            <a:lvl1pPr marL="252795" indent="-252795" algn="l" defTabSz="913613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noProof="1"/>
              <a:t>Click icon to add picture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84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12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5AD9E-4145-4CDB-8136-E05975BCD8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5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406903"/>
            <a:ext cx="1010412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2906713"/>
            <a:ext cx="1010412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FA478-0493-48A1-A7D1-3F6A588FE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3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600203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600203"/>
            <a:ext cx="525018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C11A8-07AB-4325-8363-60C5046087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0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35113"/>
            <a:ext cx="52522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174875"/>
            <a:ext cx="52522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4" y="1535113"/>
            <a:ext cx="52543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4" y="2174875"/>
            <a:ext cx="52543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CD3C2-387D-4ED6-B837-A6BEDDF852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0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EAD05-622D-4647-B963-15C223FCD9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6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E7127-6C1F-4732-86DF-1163FA894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273050"/>
            <a:ext cx="391080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5" y="273053"/>
            <a:ext cx="664527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2" y="1435103"/>
            <a:ext cx="391080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BAF72-94EF-48D7-B558-BD153A81FF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3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4800600"/>
            <a:ext cx="713232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12775"/>
            <a:ext cx="713232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5367338"/>
            <a:ext cx="713232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0F9A6-9EB0-4448-BDFE-A9386509D8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4360" y="76200"/>
            <a:ext cx="1114044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4360" y="1401765"/>
            <a:ext cx="111404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" y="6245225"/>
            <a:ext cx="277368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61460" y="6245225"/>
            <a:ext cx="376428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19160" y="6245225"/>
            <a:ext cx="277368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DB77AAB-FA0E-46D6-AD13-64097C17C5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3" y="0"/>
            <a:ext cx="533397" cy="6858000"/>
          </a:xfrm>
          <a:prstGeom prst="rect">
            <a:avLst/>
          </a:prstGeom>
          <a:solidFill>
            <a:srgbClr val="B70000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400" cy="5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blog/api-glossary/ap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A085-B95D-5944-A1DF-A349A820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72805"/>
            <a:ext cx="10104120" cy="1362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is API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17708-4D73-5348-A83B-BAE87CEA1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7A2D8-1807-004F-9D51-6A530930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FA478-0493-48A1-A7D1-3F6A588FEFA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79B35-464B-8040-8542-91BE7990C8F9}"/>
              </a:ext>
            </a:extLst>
          </p:cNvPr>
          <p:cNvSpPr txBox="1"/>
          <p:nvPr/>
        </p:nvSpPr>
        <p:spPr>
          <a:xfrm>
            <a:off x="939007" y="3222885"/>
            <a:ext cx="1056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API stands for Application Programming Interface </a:t>
            </a:r>
            <a:endParaRPr lang="en-IN" dirty="0"/>
          </a:p>
          <a:p>
            <a:r>
              <a:rPr lang="en-IN" dirty="0"/>
              <a:t>which is a mechanism that allows the interaction between two applications or it’s component using a</a:t>
            </a:r>
            <a:r>
              <a:rPr lang="en-IN" b="1" dirty="0"/>
              <a:t> set of rules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5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57E711-0328-4443-BC41-5A4ACA915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138"/>
            <a:ext cx="11277600" cy="67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8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D961BD-A3B2-E04D-B162-39EE745A0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838200"/>
            <a:ext cx="5162550" cy="2654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ACF238-8E52-0F4F-AFC5-B3D38870A73D}"/>
              </a:ext>
            </a:extLst>
          </p:cNvPr>
          <p:cNvSpPr txBox="1">
            <a:spLocks/>
          </p:cNvSpPr>
          <p:nvPr/>
        </p:nvSpPr>
        <p:spPr bwMode="auto">
          <a:xfrm>
            <a:off x="1066800" y="4572000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>
                <a:solidFill>
                  <a:srgbClr val="00B050"/>
                </a:solidFill>
                <a:latin typeface="Arial"/>
                <a:cs typeface="Arial"/>
              </a:rPr>
              <a:t>SPRING boot features</a:t>
            </a:r>
          </a:p>
        </p:txBody>
      </p:sp>
    </p:spTree>
    <p:extLst>
      <p:ext uri="{BB962C8B-B14F-4D97-AF65-F5344CB8AC3E}">
        <p14:creationId xmlns:p14="http://schemas.microsoft.com/office/powerpoint/2010/main" val="230824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3A1-25CF-6C4A-8205-AE294C7D2542}"/>
              </a:ext>
            </a:extLst>
          </p:cNvPr>
          <p:cNvSpPr txBox="1">
            <a:spLocks/>
          </p:cNvSpPr>
          <p:nvPr/>
        </p:nvSpPr>
        <p:spPr bwMode="auto">
          <a:xfrm>
            <a:off x="990600" y="911234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  <a:cs typeface="Arial"/>
              </a:rPr>
              <a:t>Auto-Configuration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174B9-EAAF-AB4B-9B2F-B963946B1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660400"/>
            <a:ext cx="13208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DCCFB-3E64-9C40-B514-3B1DA7444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352800"/>
            <a:ext cx="9296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FA12-DBA0-344C-9ECE-21F7AE4C6DEA}"/>
              </a:ext>
            </a:extLst>
          </p:cNvPr>
          <p:cNvSpPr txBox="1">
            <a:spLocks/>
          </p:cNvSpPr>
          <p:nvPr/>
        </p:nvSpPr>
        <p:spPr bwMode="auto">
          <a:xfrm>
            <a:off x="990600" y="457200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  <a:cs typeface="Arial"/>
              </a:rPr>
              <a:t>Stand Alone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8A291-2B7A-CE4A-9CCF-C7A9A5D6B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22" y="2069131"/>
            <a:ext cx="1981200" cy="1351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5B14B-F00D-204D-BBC9-3D9B56ABE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15" y="1998141"/>
            <a:ext cx="1422400" cy="142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86653-030A-2D4B-B300-172D9F295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122" y="1961607"/>
            <a:ext cx="1644678" cy="1688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6702EA-12C4-A340-87A9-F4426BF4F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22" y="4592190"/>
            <a:ext cx="1981200" cy="142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F88F2-9848-B848-A7BA-A0A3E168D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322" y="4316871"/>
            <a:ext cx="1644678" cy="168852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0DC1B8B-744D-204F-A272-715E23E16BF3}"/>
              </a:ext>
            </a:extLst>
          </p:cNvPr>
          <p:cNvSpPr/>
          <p:nvPr/>
        </p:nvSpPr>
        <p:spPr>
          <a:xfrm>
            <a:off x="3582329" y="2593027"/>
            <a:ext cx="1514779" cy="152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9F37875-2240-1F4B-8841-15CF31E09BD0}"/>
              </a:ext>
            </a:extLst>
          </p:cNvPr>
          <p:cNvSpPr/>
          <p:nvPr/>
        </p:nvSpPr>
        <p:spPr>
          <a:xfrm>
            <a:off x="4146522" y="5248910"/>
            <a:ext cx="2971800" cy="114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E873D51-8C0E-C144-8AE6-71C12A8060DD}"/>
              </a:ext>
            </a:extLst>
          </p:cNvPr>
          <p:cNvSpPr/>
          <p:nvPr/>
        </p:nvSpPr>
        <p:spPr>
          <a:xfrm>
            <a:off x="7118322" y="2577153"/>
            <a:ext cx="1514779" cy="152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E8F648-F5F8-184D-9A6B-5F23C47E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62200"/>
            <a:ext cx="3962400" cy="1981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DBB31C9-F80C-0F49-AE7C-EE515A24F59B}"/>
              </a:ext>
            </a:extLst>
          </p:cNvPr>
          <p:cNvSpPr txBox="1">
            <a:spLocks/>
          </p:cNvSpPr>
          <p:nvPr/>
        </p:nvSpPr>
        <p:spPr bwMode="auto">
          <a:xfrm>
            <a:off x="5638800" y="2743200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B050"/>
                </a:solidFill>
                <a:cs typeface="Arial"/>
              </a:rPr>
              <a:t>OPINIONATED</a:t>
            </a:r>
          </a:p>
        </p:txBody>
      </p:sp>
    </p:spTree>
    <p:extLst>
      <p:ext uri="{BB962C8B-B14F-4D97-AF65-F5344CB8AC3E}">
        <p14:creationId xmlns:p14="http://schemas.microsoft.com/office/powerpoint/2010/main" val="382794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4C4E09-265E-4A45-8B00-538F578BF940}"/>
              </a:ext>
            </a:extLst>
          </p:cNvPr>
          <p:cNvSpPr txBox="1">
            <a:spLocks/>
          </p:cNvSpPr>
          <p:nvPr/>
        </p:nvSpPr>
        <p:spPr bwMode="auto">
          <a:xfrm>
            <a:off x="990600" y="533400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  <a:latin typeface="Arial"/>
                <a:cs typeface="Arial"/>
              </a:rPr>
              <a:t>Ways to set up Spring boot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EADA1-7C1F-2848-9AE6-AFCED9834623}"/>
              </a:ext>
            </a:extLst>
          </p:cNvPr>
          <p:cNvSpPr txBox="1"/>
          <p:nvPr/>
        </p:nvSpPr>
        <p:spPr>
          <a:xfrm>
            <a:off x="1219200" y="2331963"/>
            <a:ext cx="797205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" pitchFamily="2" charset="0"/>
              </a:rPr>
              <a:t>Spring Boot initializer: </a:t>
            </a:r>
            <a:r>
              <a:rPr lang="en-US" sz="3200" u="sng" dirty="0">
                <a:latin typeface="Times" pitchFamily="2" charset="0"/>
                <a:hlinkClick r:id="rId3"/>
              </a:rPr>
              <a:t>https://start.spring.io/</a:t>
            </a:r>
            <a:r>
              <a:rPr lang="en-US" sz="3200" dirty="0">
                <a:latin typeface="Times" pitchFamily="2" charset="0"/>
              </a:rPr>
              <a:t> </a:t>
            </a:r>
            <a:endParaRPr lang="en-IN" sz="3200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" pitchFamily="2" charset="0"/>
              </a:rPr>
              <a:t>Spring CLI</a:t>
            </a:r>
            <a:endParaRPr lang="en-IN" sz="3200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" pitchFamily="2" charset="0"/>
              </a:rPr>
              <a:t>IDE’s</a:t>
            </a:r>
            <a:endParaRPr lang="en-IN" sz="3200" dirty="0"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1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74461-6238-204B-AA60-7CF80296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66800"/>
            <a:ext cx="6477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632809-25E8-BD4E-B500-DB7E2089E3BF}"/>
              </a:ext>
            </a:extLst>
          </p:cNvPr>
          <p:cNvSpPr/>
          <p:nvPr/>
        </p:nvSpPr>
        <p:spPr>
          <a:xfrm>
            <a:off x="4114800" y="2362200"/>
            <a:ext cx="2514600" cy="3200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Controller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B8347B4-51E8-F946-A421-A4F498FF4CD6}"/>
              </a:ext>
            </a:extLst>
          </p:cNvPr>
          <p:cNvSpPr/>
          <p:nvPr/>
        </p:nvSpPr>
        <p:spPr>
          <a:xfrm>
            <a:off x="831574" y="2514600"/>
            <a:ext cx="3124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C053F-D0A5-7D49-B9FB-5517F445449D}"/>
              </a:ext>
            </a:extLst>
          </p:cNvPr>
          <p:cNvSpPr/>
          <p:nvPr/>
        </p:nvSpPr>
        <p:spPr>
          <a:xfrm>
            <a:off x="8496300" y="2362200"/>
            <a:ext cx="2514600" cy="3200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4736C-D3B4-944A-9DA9-3AEF0A919899}"/>
              </a:ext>
            </a:extLst>
          </p:cNvPr>
          <p:cNvSpPr txBox="1"/>
          <p:nvPr/>
        </p:nvSpPr>
        <p:spPr>
          <a:xfrm>
            <a:off x="1871735" y="298745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767DE27-EEC6-1943-A4FF-BA9727BEE230}"/>
              </a:ext>
            </a:extLst>
          </p:cNvPr>
          <p:cNvSpPr/>
          <p:nvPr/>
        </p:nvSpPr>
        <p:spPr>
          <a:xfrm>
            <a:off x="6788426" y="2743200"/>
            <a:ext cx="161412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7EFA32D-5294-EC49-9CAB-0538D2F2366B}"/>
              </a:ext>
            </a:extLst>
          </p:cNvPr>
          <p:cNvSpPr/>
          <p:nvPr/>
        </p:nvSpPr>
        <p:spPr>
          <a:xfrm rot="10800000">
            <a:off x="6788426" y="4648200"/>
            <a:ext cx="161412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F05BED-5196-2C4F-8B45-1E114DC8AF97}"/>
              </a:ext>
            </a:extLst>
          </p:cNvPr>
          <p:cNvSpPr/>
          <p:nvPr/>
        </p:nvSpPr>
        <p:spPr>
          <a:xfrm rot="10800000">
            <a:off x="831574" y="4800601"/>
            <a:ext cx="3124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3517A7-034B-2D42-B593-AC1E0E64E645}"/>
              </a:ext>
            </a:extLst>
          </p:cNvPr>
          <p:cNvSpPr txBox="1"/>
          <p:nvPr/>
        </p:nvSpPr>
        <p:spPr>
          <a:xfrm>
            <a:off x="1871735" y="441561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D6DDE-4BDF-0F40-ACB9-98C80458C41F}"/>
              </a:ext>
            </a:extLst>
          </p:cNvPr>
          <p:cNvSpPr txBox="1"/>
          <p:nvPr/>
        </p:nvSpPr>
        <p:spPr>
          <a:xfrm>
            <a:off x="6812926" y="3239868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Delegates the </a:t>
            </a:r>
          </a:p>
          <a:p>
            <a:r>
              <a:rPr lang="en-US" dirty="0"/>
              <a:t>Request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B2A5FB2-7725-5944-A02C-D39A03A0BD1B}"/>
              </a:ext>
            </a:extLst>
          </p:cNvPr>
          <p:cNvSpPr txBox="1">
            <a:spLocks/>
          </p:cNvSpPr>
          <p:nvPr/>
        </p:nvSpPr>
        <p:spPr bwMode="auto">
          <a:xfrm>
            <a:off x="838200" y="533400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Arial"/>
                <a:cs typeface="Arial"/>
              </a:rPr>
              <a:t>request flow</a:t>
            </a:r>
          </a:p>
        </p:txBody>
      </p:sp>
    </p:spTree>
    <p:extLst>
      <p:ext uri="{BB962C8B-B14F-4D97-AF65-F5344CB8AC3E}">
        <p14:creationId xmlns:p14="http://schemas.microsoft.com/office/powerpoint/2010/main" val="367337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9F13-DD61-9348-98CE-EECB71A605CB}"/>
              </a:ext>
            </a:extLst>
          </p:cNvPr>
          <p:cNvSpPr txBox="1">
            <a:spLocks/>
          </p:cNvSpPr>
          <p:nvPr/>
        </p:nvSpPr>
        <p:spPr bwMode="auto">
          <a:xfrm>
            <a:off x="838200" y="533400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Arial"/>
                <a:cs typeface="Arial"/>
              </a:rPr>
              <a:t>Spring beans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E9D03DB-C0B5-7F48-87FA-0E0AA85F86F0}"/>
              </a:ext>
            </a:extLst>
          </p:cNvPr>
          <p:cNvSpPr/>
          <p:nvPr/>
        </p:nvSpPr>
        <p:spPr>
          <a:xfrm>
            <a:off x="6248400" y="1449383"/>
            <a:ext cx="5410200" cy="5103817"/>
          </a:xfrm>
          <a:prstGeom prst="fram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5EED385-BBA2-3E4D-9777-625677C98B7F}"/>
              </a:ext>
            </a:extLst>
          </p:cNvPr>
          <p:cNvSpPr/>
          <p:nvPr/>
        </p:nvSpPr>
        <p:spPr>
          <a:xfrm>
            <a:off x="3124200" y="3848891"/>
            <a:ext cx="28956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B0B095-E066-E547-B5ED-31F44799DFBC}"/>
              </a:ext>
            </a:extLst>
          </p:cNvPr>
          <p:cNvSpPr/>
          <p:nvPr/>
        </p:nvSpPr>
        <p:spPr>
          <a:xfrm>
            <a:off x="7315200" y="2365366"/>
            <a:ext cx="1447800" cy="144463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F022EB-97BE-2F44-B972-ECB74FA17F69}"/>
              </a:ext>
            </a:extLst>
          </p:cNvPr>
          <p:cNvSpPr/>
          <p:nvPr/>
        </p:nvSpPr>
        <p:spPr>
          <a:xfrm>
            <a:off x="7315200" y="4191000"/>
            <a:ext cx="1447800" cy="144463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2F6B46-D482-0A40-91E1-05E2F1CDA4A7}"/>
              </a:ext>
            </a:extLst>
          </p:cNvPr>
          <p:cNvSpPr/>
          <p:nvPr/>
        </p:nvSpPr>
        <p:spPr>
          <a:xfrm>
            <a:off x="9220200" y="3388290"/>
            <a:ext cx="1447800" cy="144463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0B428C4-47E3-9F42-ACF9-324994BC6DA3}"/>
              </a:ext>
            </a:extLst>
          </p:cNvPr>
          <p:cNvSpPr/>
          <p:nvPr/>
        </p:nvSpPr>
        <p:spPr>
          <a:xfrm>
            <a:off x="1447800" y="1700038"/>
            <a:ext cx="1447800" cy="1407090"/>
          </a:xfrm>
          <a:prstGeom prst="parallelogra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A {</a:t>
            </a:r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CAA7AD8-683E-DF4F-9253-8A1FB85F771B}"/>
              </a:ext>
            </a:extLst>
          </p:cNvPr>
          <p:cNvSpPr/>
          <p:nvPr/>
        </p:nvSpPr>
        <p:spPr>
          <a:xfrm>
            <a:off x="1447800" y="3297746"/>
            <a:ext cx="1447800" cy="1407090"/>
          </a:xfrm>
          <a:prstGeom prst="parallelogra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B {</a:t>
            </a:r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ED39814-FF6B-4741-AE5C-EC80A11858D1}"/>
              </a:ext>
            </a:extLst>
          </p:cNvPr>
          <p:cNvSpPr/>
          <p:nvPr/>
        </p:nvSpPr>
        <p:spPr>
          <a:xfrm>
            <a:off x="1447800" y="4950895"/>
            <a:ext cx="1447800" cy="1407090"/>
          </a:xfrm>
          <a:prstGeom prst="parallelogra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C {</a:t>
            </a:r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2B307-40D4-F746-B95E-024566CB7390}"/>
              </a:ext>
            </a:extLst>
          </p:cNvPr>
          <p:cNvSpPr txBox="1"/>
          <p:nvPr/>
        </p:nvSpPr>
        <p:spPr>
          <a:xfrm>
            <a:off x="3474097" y="343204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A3983-DD58-3240-9810-29ECE50C0A73}"/>
              </a:ext>
            </a:extLst>
          </p:cNvPr>
          <p:cNvSpPr txBox="1"/>
          <p:nvPr/>
        </p:nvSpPr>
        <p:spPr>
          <a:xfrm>
            <a:off x="8170530" y="88371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F2D3B-16A7-114F-99C1-11101BE415DD}"/>
              </a:ext>
            </a:extLst>
          </p:cNvPr>
          <p:cNvSpPr txBox="1"/>
          <p:nvPr/>
        </p:nvSpPr>
        <p:spPr>
          <a:xfrm>
            <a:off x="9524754" y="24622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17E416-E7EA-4E4B-A272-7DCA2467A989}"/>
              </a:ext>
            </a:extLst>
          </p:cNvPr>
          <p:cNvSpPr txBox="1"/>
          <p:nvPr/>
        </p:nvSpPr>
        <p:spPr>
          <a:xfrm rot="16200000">
            <a:off x="200309" y="354976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1989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B73835-D1A9-DC45-9184-21D78D18547E}"/>
              </a:ext>
            </a:extLst>
          </p:cNvPr>
          <p:cNvSpPr txBox="1"/>
          <p:nvPr/>
        </p:nvSpPr>
        <p:spPr>
          <a:xfrm>
            <a:off x="683080" y="2801541"/>
            <a:ext cx="4634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@</a:t>
            </a:r>
            <a:r>
              <a:rPr lang="en-IN" sz="3200" dirty="0" err="1">
                <a:solidFill>
                  <a:srgbClr val="00B050"/>
                </a:solidFill>
              </a:rPr>
              <a:t>SpringBootApplication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332AF-C17D-6E4B-A99B-816110764873}"/>
              </a:ext>
            </a:extLst>
          </p:cNvPr>
          <p:cNvSpPr txBox="1"/>
          <p:nvPr/>
        </p:nvSpPr>
        <p:spPr>
          <a:xfrm>
            <a:off x="6400800" y="762000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@</a:t>
            </a:r>
            <a:r>
              <a:rPr lang="en-IN" sz="3200" dirty="0">
                <a:solidFill>
                  <a:srgbClr val="00B050"/>
                </a:solidFill>
              </a:rPr>
              <a:t>Configuration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E690D-51D8-744A-A269-CC40F2BC021E}"/>
              </a:ext>
            </a:extLst>
          </p:cNvPr>
          <p:cNvSpPr txBox="1"/>
          <p:nvPr/>
        </p:nvSpPr>
        <p:spPr>
          <a:xfrm>
            <a:off x="6400800" y="2801541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@</a:t>
            </a:r>
            <a:r>
              <a:rPr lang="en-IN" sz="3200" dirty="0" err="1">
                <a:solidFill>
                  <a:srgbClr val="00B050"/>
                </a:solidFill>
              </a:rPr>
              <a:t>ComponentScan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6FB85-5161-E940-ACE6-428BF653924F}"/>
              </a:ext>
            </a:extLst>
          </p:cNvPr>
          <p:cNvSpPr txBox="1"/>
          <p:nvPr/>
        </p:nvSpPr>
        <p:spPr>
          <a:xfrm>
            <a:off x="6400800" y="5181600"/>
            <a:ext cx="5157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@</a:t>
            </a:r>
            <a:r>
              <a:rPr lang="en-IN" sz="3200" dirty="0" err="1">
                <a:solidFill>
                  <a:srgbClr val="00B050"/>
                </a:solidFill>
              </a:rPr>
              <a:t>EnableAutoConfiguration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9A8447B-5F4D-5043-A7DA-FF151427D992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5317682" y="1054388"/>
            <a:ext cx="1083118" cy="20395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D383349-2F6F-CE48-96D5-701A9BBECF5B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4919017" y="3992205"/>
            <a:ext cx="2430166" cy="533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FBD7011-A45F-AB45-B21E-6063D6F7D05B}"/>
              </a:ext>
            </a:extLst>
          </p:cNvPr>
          <p:cNvCxnSpPr>
            <a:endCxn id="5" idx="1"/>
          </p:cNvCxnSpPr>
          <p:nvPr/>
        </p:nvCxnSpPr>
        <p:spPr>
          <a:xfrm>
            <a:off x="5867399" y="3093928"/>
            <a:ext cx="53340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23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DC4B-199D-D94F-8FCF-E762D0E2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03" y="381000"/>
            <a:ext cx="10104120" cy="1362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and Why REST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2C688-5EB4-1F44-9593-082F84CB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4572000"/>
            <a:ext cx="10104120" cy="1500187"/>
          </a:xfrm>
        </p:spPr>
        <p:txBody>
          <a:bodyPr/>
          <a:lstStyle/>
          <a:p>
            <a:r>
              <a:rPr lang="en-US" dirty="0"/>
              <a:t>Common and widely used API’s are:</a:t>
            </a:r>
          </a:p>
          <a:p>
            <a:endParaRPr lang="en-IN" kern="1200" dirty="0"/>
          </a:p>
          <a:p>
            <a:r>
              <a:rPr lang="en-IN" b="1" kern="1200" dirty="0"/>
              <a:t>REST (Representational State Transfer):</a:t>
            </a:r>
            <a:r>
              <a:rPr lang="en-IN" kern="1200" dirty="0"/>
              <a:t> REST is not a protocol like the other web services, instead, it is a set of architectural principles. The REST service needs to have certain characteristics, including simple interfaces.</a:t>
            </a:r>
          </a:p>
          <a:p>
            <a:r>
              <a:rPr lang="en-IN" kern="1200" dirty="0"/>
              <a:t>Support: </a:t>
            </a:r>
            <a:r>
              <a:rPr lang="en-IN" kern="1200" dirty="0" err="1"/>
              <a:t>json</a:t>
            </a:r>
            <a:r>
              <a:rPr lang="en-IN" kern="1200" dirty="0"/>
              <a:t> , </a:t>
            </a:r>
            <a:r>
              <a:rPr lang="en-IN" kern="1200" dirty="0" err="1"/>
              <a:t>text,html</a:t>
            </a:r>
            <a:r>
              <a:rPr lang="en-IN" kern="1200" dirty="0"/>
              <a:t>, xml.</a:t>
            </a:r>
          </a:p>
          <a:p>
            <a:endParaRPr lang="en-IN" kern="1200" dirty="0"/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b="1" kern="1200" dirty="0"/>
              <a:t>SOAP (Simple Object Access Protocol): </a:t>
            </a:r>
            <a:r>
              <a:rPr lang="en-IN" kern="1200" dirty="0"/>
              <a:t>It uses only XML as a format to transfer data using WSDL(Web Services Definition Language).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kern="1200" dirty="0"/>
              <a:t>XML tags and xml parser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5DB0-93C8-D044-95D7-F1794290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FA478-0493-48A1-A7D1-3F6A588FEFA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5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619BD-CBC9-7642-83AD-9EF67666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56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7FB4-F104-3E4D-AE92-8FCCFAFD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262" y="387350"/>
            <a:ext cx="10104120" cy="1362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REST Naming Convention and Standard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FE7AC-EA88-A94F-B7AB-8BE8E69CB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262" y="2895600"/>
            <a:ext cx="10104120" cy="1500187"/>
          </a:xfrm>
        </p:spPr>
        <p:txBody>
          <a:bodyPr/>
          <a:lstStyle/>
          <a:p>
            <a:r>
              <a:rPr lang="en-IN" dirty="0"/>
              <a:t>Should be Simple</a:t>
            </a:r>
          </a:p>
          <a:p>
            <a:r>
              <a:rPr lang="en-IN" dirty="0"/>
              <a:t>Should be Intuitive</a:t>
            </a:r>
          </a:p>
          <a:p>
            <a:r>
              <a:rPr lang="en-IN" dirty="0"/>
              <a:t>Sensitive information should not pass in service </a:t>
            </a:r>
            <a:r>
              <a:rPr lang="en-IN" dirty="0" err="1"/>
              <a:t>url</a:t>
            </a:r>
            <a:endParaRPr lang="en-IN" dirty="0"/>
          </a:p>
          <a:p>
            <a:r>
              <a:rPr lang="en-IN" dirty="0"/>
              <a:t>Appropriate http code should be used </a:t>
            </a:r>
          </a:p>
          <a:p>
            <a:r>
              <a:rPr lang="en-IN" dirty="0"/>
              <a:t>Appropriate http method should be used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5EBF7-12FA-9A45-964F-E529D662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FA478-0493-48A1-A7D1-3F6A588FEFA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8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148-6B94-B44D-8A96-2DFCECE6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85800"/>
            <a:ext cx="10104120" cy="1362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REST Methods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75AB0-647C-E047-9850-4AE5F5A90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8967" y="4343400"/>
            <a:ext cx="10104120" cy="1500187"/>
          </a:xfrm>
        </p:spPr>
        <p:txBody>
          <a:bodyPr/>
          <a:lstStyle/>
          <a:p>
            <a:r>
              <a:rPr lang="en-IN" b="1" dirty="0"/>
              <a:t>GET</a:t>
            </a:r>
          </a:p>
          <a:p>
            <a:r>
              <a:rPr lang="en-IN" b="1" dirty="0"/>
              <a:t>POST</a:t>
            </a:r>
          </a:p>
          <a:p>
            <a:r>
              <a:rPr lang="en-IN" b="1" dirty="0"/>
              <a:t>PUT</a:t>
            </a:r>
          </a:p>
          <a:p>
            <a:r>
              <a:rPr lang="en-IN" b="1" dirty="0"/>
              <a:t>DELETE</a:t>
            </a:r>
          </a:p>
          <a:p>
            <a:r>
              <a:rPr lang="en-IN" b="1" dirty="0"/>
              <a:t>PATCH</a:t>
            </a:r>
          </a:p>
          <a:p>
            <a:endParaRPr lang="en-IN" dirty="0"/>
          </a:p>
          <a:p>
            <a:r>
              <a:rPr lang="en-IN" dirty="0"/>
              <a:t>HEAD &gt;&gt; GET but not response body</a:t>
            </a:r>
          </a:p>
          <a:p>
            <a:r>
              <a:rPr lang="en-IN" dirty="0"/>
              <a:t>TRACE &gt;&gt;  Used to echo the contents of an HTTP Request back to the requester </a:t>
            </a:r>
          </a:p>
          <a:p>
            <a:r>
              <a:rPr lang="en-IN" dirty="0"/>
              <a:t>CONNECT &gt;&gt;Used by the client to establish/test a network connection </a:t>
            </a:r>
          </a:p>
          <a:p>
            <a:r>
              <a:rPr lang="en-IN" dirty="0"/>
              <a:t>OPTIONS &gt;&gt;Used by the client to find out the HTTP methods and other options supported by a web server.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D0D46-6EAC-BE40-837D-6BB2B8D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FA478-0493-48A1-A7D1-3F6A588FEFA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3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D148-6B94-B44D-8A96-2DFCECE6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0"/>
            <a:ext cx="10104120" cy="1362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HTTP CODES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D0D46-6EAC-BE40-837D-6BB2B8D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FA478-0493-48A1-A7D1-3F6A588FEFA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2D16B-5EE4-834E-AC9B-F8A5372A292A}"/>
              </a:ext>
            </a:extLst>
          </p:cNvPr>
          <p:cNvSpPr/>
          <p:nvPr/>
        </p:nvSpPr>
        <p:spPr>
          <a:xfrm>
            <a:off x="1600200" y="2438400"/>
            <a:ext cx="9372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1xx: Informational </a:t>
            </a:r>
            <a:r>
              <a:rPr lang="en-IN" dirty="0"/>
              <a:t>It means the request has been received and the process is continuing.</a:t>
            </a:r>
          </a:p>
          <a:p>
            <a:endParaRPr lang="en-IN" b="1" dirty="0"/>
          </a:p>
          <a:p>
            <a:r>
              <a:rPr lang="en-IN" b="1" dirty="0"/>
              <a:t>2xx:Success </a:t>
            </a:r>
            <a:r>
              <a:rPr lang="en-IN" dirty="0"/>
              <a:t>It means the action was successfully received, understood, and accepted.</a:t>
            </a:r>
          </a:p>
          <a:p>
            <a:endParaRPr lang="en-IN" b="1" dirty="0"/>
          </a:p>
          <a:p>
            <a:r>
              <a:rPr lang="en-IN" b="1" dirty="0"/>
              <a:t>3xx: Redirection </a:t>
            </a:r>
            <a:r>
              <a:rPr lang="en-IN" dirty="0"/>
              <a:t>It means further action must be taken in order to complete the request.</a:t>
            </a:r>
          </a:p>
          <a:p>
            <a:endParaRPr lang="en-IN" b="1" dirty="0"/>
          </a:p>
          <a:p>
            <a:r>
              <a:rPr lang="en-IN" b="1" dirty="0"/>
              <a:t>4xx: Client Error </a:t>
            </a:r>
            <a:r>
              <a:rPr lang="en-IN" dirty="0"/>
              <a:t>It means the request contains incorrect syntax or cannot be fulfilled.</a:t>
            </a:r>
            <a:endParaRPr lang="en-IN" b="1" dirty="0"/>
          </a:p>
          <a:p>
            <a:endParaRPr lang="en-IN" b="1" dirty="0"/>
          </a:p>
          <a:p>
            <a:r>
              <a:rPr lang="en-IN" b="1" dirty="0"/>
              <a:t>5xx:Server Error </a:t>
            </a:r>
            <a:r>
              <a:rPr lang="en-IN" dirty="0"/>
              <a:t>It means the server failed to </a:t>
            </a:r>
            <a:r>
              <a:rPr lang="en-IN" dirty="0" err="1"/>
              <a:t>fulfill</a:t>
            </a:r>
            <a:r>
              <a:rPr lang="en-IN" dirty="0"/>
              <a:t> an apparently valid request.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4973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4139-F56F-CA49-B6B6-C8B02AF1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9600"/>
            <a:ext cx="10104120" cy="1362075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REST idempotent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E7EF5-F7E3-4E41-9E0A-E93F90C08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191000"/>
            <a:ext cx="10104120" cy="1652587"/>
          </a:xfrm>
        </p:spPr>
        <p:txBody>
          <a:bodyPr/>
          <a:lstStyle/>
          <a:p>
            <a:r>
              <a:rPr lang="en-IN" dirty="0"/>
              <a:t>Idempotent : </a:t>
            </a:r>
            <a:r>
              <a:rPr lang="en-IN" b="1" dirty="0"/>
              <a:t>GET, PUT</a:t>
            </a:r>
            <a:r>
              <a:rPr lang="en-IN" dirty="0"/>
              <a:t> : WHY ?</a:t>
            </a:r>
          </a:p>
          <a:p>
            <a:r>
              <a:rPr lang="en-IN" b="1" dirty="0"/>
              <a:t>GET</a:t>
            </a:r>
            <a:r>
              <a:rPr lang="en-IN" dirty="0"/>
              <a:t> If fired recursively  /resource/123 it will give </a:t>
            </a:r>
            <a:r>
              <a:rPr lang="en-IN" b="1" dirty="0"/>
              <a:t>same</a:t>
            </a:r>
            <a:r>
              <a:rPr lang="en-IN" dirty="0"/>
              <a:t> result</a:t>
            </a:r>
          </a:p>
          <a:p>
            <a:r>
              <a:rPr lang="en-IN" b="1" dirty="0"/>
              <a:t>PUT</a:t>
            </a:r>
            <a:r>
              <a:rPr lang="en-IN" dirty="0"/>
              <a:t> If fired recursively  /user/123 it will give </a:t>
            </a:r>
            <a:r>
              <a:rPr lang="en-IN" b="1" dirty="0"/>
              <a:t>same</a:t>
            </a:r>
            <a:r>
              <a:rPr lang="en-IN" dirty="0"/>
              <a:t> result</a:t>
            </a:r>
          </a:p>
          <a:p>
            <a:r>
              <a:rPr lang="en-IN" dirty="0"/>
              <a:t>NON Idempotent :</a:t>
            </a:r>
            <a:r>
              <a:rPr lang="en-IN" b="1" dirty="0"/>
              <a:t>DELETE ,POST</a:t>
            </a:r>
            <a:r>
              <a:rPr lang="en-IN" dirty="0"/>
              <a:t> : WHY ?</a:t>
            </a:r>
          </a:p>
          <a:p>
            <a:r>
              <a:rPr lang="en-IN" b="1" dirty="0"/>
              <a:t>DELETE</a:t>
            </a:r>
            <a:r>
              <a:rPr lang="en-IN" dirty="0"/>
              <a:t> If fired recursively  /user/123 it will give </a:t>
            </a:r>
            <a:r>
              <a:rPr lang="en-IN" b="1" dirty="0"/>
              <a:t>different</a:t>
            </a:r>
            <a:r>
              <a:rPr lang="en-IN" dirty="0"/>
              <a:t> result second time(404 or NOT_FOUND)</a:t>
            </a:r>
          </a:p>
          <a:p>
            <a:r>
              <a:rPr lang="en-IN" b="1" dirty="0"/>
              <a:t>POST</a:t>
            </a:r>
            <a:r>
              <a:rPr lang="en-IN" dirty="0"/>
              <a:t> If fired recursively  /user/(id is assigned by server) it will give </a:t>
            </a:r>
            <a:r>
              <a:rPr lang="en-IN" b="1" dirty="0"/>
              <a:t>different</a:t>
            </a:r>
            <a:r>
              <a:rPr lang="en-IN" dirty="0"/>
              <a:t> result every-time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CB46E-D0EB-A043-8950-595C8212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FA478-0493-48A1-A7D1-3F6A588FEFA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6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D2A98-3689-FC49-81D5-1969D8916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11277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9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88332" y="930498"/>
            <a:ext cx="9288200" cy="5546502"/>
          </a:xfrm>
          <a:prstGeom prst="rect">
            <a:avLst/>
          </a:prstGeom>
        </p:spPr>
        <p:txBody>
          <a:bodyPr lIns="85186" tIns="42593" rIns="85186" bIns="42593"/>
          <a:lstStyle>
            <a:defPPr>
              <a:defRPr lang="en-US"/>
            </a:defPPr>
            <a:lvl1pPr algn="r" eaLnBrk="0" hangingPunct="0">
              <a:defRPr sz="2400" b="0">
                <a:latin typeface="Arial"/>
                <a:ea typeface="+mj-ea"/>
                <a:cs typeface="Arial"/>
              </a:defRPr>
            </a:lvl1pPr>
            <a:lvl2pPr eaLnBrk="0" hangingPunct="0">
              <a:defRPr sz="2000" b="1">
                <a:solidFill>
                  <a:srgbClr val="C00000"/>
                </a:solidFill>
              </a:defRPr>
            </a:lvl2pPr>
            <a:lvl3pPr eaLnBrk="0" hangingPunct="0">
              <a:defRPr sz="2000" b="1">
                <a:solidFill>
                  <a:srgbClr val="C00000"/>
                </a:solidFill>
              </a:defRPr>
            </a:lvl3pPr>
            <a:lvl4pPr eaLnBrk="0" hangingPunct="0">
              <a:defRPr sz="2000" b="1">
                <a:solidFill>
                  <a:srgbClr val="C00000"/>
                </a:solidFill>
              </a:defRPr>
            </a:lvl4pPr>
            <a:lvl5pPr eaLnBrk="0" hangingPunct="0">
              <a:defRPr sz="2000" b="1">
                <a:solidFill>
                  <a:srgbClr val="C00000"/>
                </a:solidFill>
              </a:defRPr>
            </a:lvl5pPr>
            <a:lvl6pPr marL="457063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6pPr>
            <a:lvl7pPr marL="914126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7pPr>
            <a:lvl8pPr marL="1371190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8pPr>
            <a:lvl9pPr marL="1828254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9pPr>
          </a:lstStyle>
          <a:p>
            <a:pPr marL="457200" indent="-457200" algn="l" defTabSz="9124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824000" y="688077"/>
            <a:ext cx="4147444" cy="484843"/>
          </a:xfrm>
          <a:prstGeom prst="rect">
            <a:avLst/>
          </a:prstGeom>
        </p:spPr>
        <p:txBody>
          <a:bodyPr lIns="85186" tIns="42593" rIns="85186" bIns="42593"/>
          <a:lstStyle>
            <a:lvl1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0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2pPr>
            <a:lvl3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3pPr>
            <a:lvl4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4pPr>
            <a:lvl5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5pPr>
            <a:lvl6pPr marL="457063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6pPr>
            <a:lvl7pPr marL="914126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7pPr>
            <a:lvl8pPr marL="1371190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8pPr>
            <a:lvl9pPr marL="1828254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3C69A-3D2F-6C44-8901-D06B29FFF6A6}"/>
              </a:ext>
            </a:extLst>
          </p:cNvPr>
          <p:cNvSpPr txBox="1">
            <a:spLocks/>
          </p:cNvSpPr>
          <p:nvPr/>
        </p:nvSpPr>
        <p:spPr bwMode="auto">
          <a:xfrm>
            <a:off x="1931233" y="2360534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Arial"/>
                <a:cs typeface="Arial"/>
              </a:rPr>
              <a:t>What is SPRING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7C763-DBCE-BB48-A3D2-EC5AFA53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82" y="233680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13642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788332" y="930498"/>
            <a:ext cx="9288200" cy="5546502"/>
          </a:xfrm>
          <a:prstGeom prst="rect">
            <a:avLst/>
          </a:prstGeom>
        </p:spPr>
        <p:txBody>
          <a:bodyPr lIns="85186" tIns="42593" rIns="85186" bIns="42593"/>
          <a:lstStyle>
            <a:defPPr>
              <a:defRPr lang="en-US"/>
            </a:defPPr>
            <a:lvl1pPr algn="r" eaLnBrk="0" hangingPunct="0">
              <a:defRPr sz="2400" b="0">
                <a:latin typeface="Arial"/>
                <a:ea typeface="+mj-ea"/>
                <a:cs typeface="Arial"/>
              </a:defRPr>
            </a:lvl1pPr>
            <a:lvl2pPr eaLnBrk="0" hangingPunct="0">
              <a:defRPr sz="2000" b="1">
                <a:solidFill>
                  <a:srgbClr val="C00000"/>
                </a:solidFill>
              </a:defRPr>
            </a:lvl2pPr>
            <a:lvl3pPr eaLnBrk="0" hangingPunct="0">
              <a:defRPr sz="2000" b="1">
                <a:solidFill>
                  <a:srgbClr val="C00000"/>
                </a:solidFill>
              </a:defRPr>
            </a:lvl3pPr>
            <a:lvl4pPr eaLnBrk="0" hangingPunct="0">
              <a:defRPr sz="2000" b="1">
                <a:solidFill>
                  <a:srgbClr val="C00000"/>
                </a:solidFill>
              </a:defRPr>
            </a:lvl4pPr>
            <a:lvl5pPr eaLnBrk="0" hangingPunct="0">
              <a:defRPr sz="2000" b="1">
                <a:solidFill>
                  <a:srgbClr val="C00000"/>
                </a:solidFill>
              </a:defRPr>
            </a:lvl5pPr>
            <a:lvl6pPr marL="457063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6pPr>
            <a:lvl7pPr marL="914126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7pPr>
            <a:lvl8pPr marL="1371190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8pPr>
            <a:lvl9pPr marL="1828254" defTabSz="980782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</a:defRPr>
            </a:lvl9pPr>
          </a:lstStyle>
          <a:p>
            <a:pPr marL="457200" indent="-457200" algn="l" defTabSz="9124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824000" y="688077"/>
            <a:ext cx="4147444" cy="484843"/>
          </a:xfrm>
          <a:prstGeom prst="rect">
            <a:avLst/>
          </a:prstGeom>
        </p:spPr>
        <p:txBody>
          <a:bodyPr lIns="85186" tIns="42593" rIns="85186" bIns="42593"/>
          <a:lstStyle>
            <a:lvl1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C0000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2pPr>
            <a:lvl3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3pPr>
            <a:lvl4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4pPr>
            <a:lvl5pPr algn="l" defTabSz="979488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5pPr>
            <a:lvl6pPr marL="457063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6pPr>
            <a:lvl7pPr marL="914126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7pPr>
            <a:lvl8pPr marL="1371190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8pPr>
            <a:lvl9pPr marL="1828254" algn="l" defTabSz="980782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C00000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3C69A-3D2F-6C44-8901-D06B29FFF6A6}"/>
              </a:ext>
            </a:extLst>
          </p:cNvPr>
          <p:cNvSpPr txBox="1">
            <a:spLocks/>
          </p:cNvSpPr>
          <p:nvPr/>
        </p:nvSpPr>
        <p:spPr bwMode="auto">
          <a:xfrm>
            <a:off x="2438400" y="2271717"/>
            <a:ext cx="9982200" cy="18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B050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Arial"/>
                <a:cs typeface="Arial"/>
              </a:rPr>
              <a:t>why  SPRING 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7C763-DBCE-BB48-A3D2-EC5AFA53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04" y="2238115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64909"/>
      </p:ext>
    </p:extLst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7.0&quot;&gt;&lt;object type=&quot;1&quot; unique_id=&quot;10001&quot;&gt;&lt;object type=&quot;8&quot; unique_id=&quot;10337&quot;&gt;&lt;/object&gt;&lt;object type=&quot;2&quot; unique_id=&quot;10338&quot;&gt;&lt;object type=&quot;3&quot; unique_id=&quot;50844&quot;&gt;&lt;property id=&quot;20148&quot; value=&quot;5&quot;/&gt;&lt;property id=&quot;20300&quot; value=&quot;Slide 1 - &amp;quot;cube overview&amp;quot;&quot;/&gt;&lt;property id=&quot;20307&quot; value=&quot;486&quot;/&gt;&lt;/object&gt;&lt;object type=&quot;3&quot; unique_id=&quot;50845&quot;&gt;&lt;property id=&quot;20148&quot; value=&quot;5&quot;/&gt;&lt;property id=&quot;20300&quot; value=&quot;Slide 2&quot;/&gt;&lt;property id=&quot;20307&quot; value=&quot;487&quot;/&gt;&lt;/object&gt;&lt;object type=&quot;3&quot; unique_id=&quot;50846&quot;&gt;&lt;property id=&quot;20148&quot; value=&quot;5&quot;/&gt;&lt;property id=&quot;20300&quot; value=&quot;Slide 3&quot;/&gt;&lt;property id=&quot;20307&quot; value=&quot;488&quot;/&gt;&lt;/object&gt;&lt;object type=&quot;3&quot; unique_id=&quot;50847&quot;&gt;&lt;property id=&quot;20148&quot; value=&quot;5&quot;/&gt;&lt;property id=&quot;20300&quot; value=&quot;Slide 4&quot;/&gt;&lt;property id=&quot;20307&quot; value=&quot;489&quot;/&gt;&lt;/object&gt;&lt;object type=&quot;3&quot; unique_id=&quot;50848&quot;&gt;&lt;property id=&quot;20148&quot; value=&quot;5&quot;/&gt;&lt;property id=&quot;20300&quot; value=&quot;Slide 5&quot;/&gt;&lt;property id=&quot;20307&quot; value=&quot;490&quot;/&gt;&lt;/object&gt;&lt;object type=&quot;3&quot; unique_id=&quot;50849&quot;&gt;&lt;property id=&quot;20148&quot; value=&quot;5&quot;/&gt;&lt;property id=&quot;20300&quot; value=&quot;Slide 6&quot;/&gt;&lt;property id=&quot;20307&quot; value=&quot;4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1_Default Design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3DA02DB8C80347B1FB0769EF2ED574" ma:contentTypeVersion="0" ma:contentTypeDescription="Create a new document." ma:contentTypeScope="" ma:versionID="7cb6ba70ac036af1ff140a3d3b2d2c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C5E1AC-BDB8-47D2-9B5E-C5D31EFF9C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CD831E-10CC-41B7-AB98-D5EC61A4422A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19FE2BD-E692-4862-A8A6-0B2DD760D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233683</TotalTime>
  <Words>443</Words>
  <Application>Microsoft Macintosh PowerPoint</Application>
  <PresentationFormat>Custom</PresentationFormat>
  <Paragraphs>122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</vt:lpstr>
      <vt:lpstr>Verdana</vt:lpstr>
      <vt:lpstr>1_Default Design</vt:lpstr>
      <vt:lpstr>What is API ?</vt:lpstr>
      <vt:lpstr>What and Why REST ?</vt:lpstr>
      <vt:lpstr>REST Naming Convention and Standard</vt:lpstr>
      <vt:lpstr>REST Methods</vt:lpstr>
      <vt:lpstr>HTTP CODES</vt:lpstr>
      <vt:lpstr>REST idempotent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Target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Governance Strategy</dc:title>
  <dc:creator>Anthony.Hoang</dc:creator>
  <cp:lastModifiedBy>Swaminathan.R</cp:lastModifiedBy>
  <cp:revision>3040</cp:revision>
  <cp:lastPrinted>2015-06-03T16:23:15Z</cp:lastPrinted>
  <dcterms:created xsi:type="dcterms:W3CDTF">2013-06-04T15:22:50Z</dcterms:created>
  <dcterms:modified xsi:type="dcterms:W3CDTF">2020-05-04T14:28:10Z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0x010100223DA02DB8C80347B1FB0769EF2ED574</vt:lpwstr>
  </property>
</Properties>
</file>